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6" r:id="rId5"/>
    <p:sldId id="257" r:id="rId6"/>
    <p:sldId id="258" r:id="rId7"/>
    <p:sldId id="266" r:id="rId8"/>
    <p:sldId id="267" r:id="rId9"/>
    <p:sldId id="260" r:id="rId10"/>
    <p:sldId id="259" r:id="rId11"/>
    <p:sldId id="262" r:id="rId12"/>
    <p:sldId id="263" r:id="rId13"/>
    <p:sldId id="264" r:id="rId14"/>
    <p:sldId id="265" r:id="rId15"/>
    <p:sldId id="271" r:id="rId16"/>
    <p:sldId id="268" r:id="rId17"/>
    <p:sldId id="269" r:id="rId18"/>
    <p:sldId id="270" r:id="rId19"/>
    <p:sldId id="26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729D51"/>
    <a:srgbClr val="A53010"/>
    <a:srgbClr val="1AC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2A9B1-2597-44A7-9BFE-D84320966471}" v="3" dt="2024-06-25T13:54:07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Watchorn" userId="S::watchorl@csspo.gouv.qc.ca::8e0eebfc-68e9-49dc-96c4-4a459327caaf" providerId="AD" clId="Web-{C7B2A9B1-2597-44A7-9BFE-D84320966471}"/>
    <pc:docChg chg="mod modSld">
      <pc:chgData name="Leah Watchorn" userId="S::watchorl@csspo.gouv.qc.ca::8e0eebfc-68e9-49dc-96c4-4a459327caaf" providerId="AD" clId="Web-{C7B2A9B1-2597-44A7-9BFE-D84320966471}" dt="2024-06-25T13:54:07.470" v="3" actId="20577"/>
      <pc:docMkLst>
        <pc:docMk/>
      </pc:docMkLst>
      <pc:sldChg chg="modSp">
        <pc:chgData name="Leah Watchorn" userId="S::watchorl@csspo.gouv.qc.ca::8e0eebfc-68e9-49dc-96c4-4a459327caaf" providerId="AD" clId="Web-{C7B2A9B1-2597-44A7-9BFE-D84320966471}" dt="2024-06-25T13:54:07.470" v="3" actId="20577"/>
        <pc:sldMkLst>
          <pc:docMk/>
          <pc:sldMk cId="1783293858" sldId="272"/>
        </pc:sldMkLst>
        <pc:spChg chg="mod">
          <ac:chgData name="Leah Watchorn" userId="S::watchorl@csspo.gouv.qc.ca::8e0eebfc-68e9-49dc-96c4-4a459327caaf" providerId="AD" clId="Web-{C7B2A9B1-2597-44A7-9BFE-D84320966471}" dt="2024-06-25T13:54:07.470" v="3" actId="20577"/>
          <ac:spMkLst>
            <pc:docMk/>
            <pc:sldMk cId="1783293858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2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271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91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7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51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269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2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86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47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023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67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975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46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00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2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8F24-1A21-49A6-B68A-01B4F1A51761}" type="datetimeFigureOut">
              <a:rPr lang="fr-CA" smtClean="0"/>
              <a:t>2024-06-25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5350C-BAB9-460C-86C8-A2A2900255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28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4.jpg"/><Relationship Id="rId5" Type="http://schemas.openxmlformats.org/officeDocument/2006/relationships/tags" Target="../tags/tag7.xml"/><Relationship Id="rId10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6042" y="4328347"/>
            <a:ext cx="9093200" cy="434974"/>
          </a:xfrm>
        </p:spPr>
        <p:txBody>
          <a:bodyPr>
            <a:noAutofit/>
          </a:bodyPr>
          <a:lstStyle/>
          <a:p>
            <a:pPr algn="l"/>
            <a:r>
              <a:rPr lang="fr-CA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Comment étudier et retenir l’information à long terme.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2" y="723466"/>
            <a:ext cx="9665458" cy="39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46306"/>
            <a:ext cx="9715500" cy="4787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5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 effets de l’espacement du temps d’étude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3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Notre cerveau s’active plus lorsqu’on espace nos périodes d’étude. </a:t>
            </a:r>
          </a:p>
          <a:p>
            <a:pPr marL="1314450" lvl="2" indent="-514350">
              <a:buFont typeface="Wingdings" panose="05000000000000000000" pitchFamily="2" charset="2"/>
              <a:buChar char="q"/>
            </a:pPr>
            <a:r>
              <a:rPr lang="fr-CA" sz="31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Moins longtemps, mais plus souvent.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3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Lorsqu’on dort, notre cerveau réactive les réseaux de neurones en lien avec un apprentissage.</a:t>
            </a:r>
          </a:p>
          <a:p>
            <a:pPr marL="1314450" lvl="2" indent="-514350">
              <a:buFont typeface="Wingdings" panose="05000000000000000000" pitchFamily="2" charset="2"/>
              <a:buChar char="q"/>
            </a:pPr>
            <a:r>
              <a:rPr lang="fr-CA" sz="31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Dormir entre chaque période d’étude est bénéfique.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3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espaçant les périodes d’étude, on apprend </a:t>
            </a:r>
            <a:r>
              <a:rPr lang="fr-CA" sz="3300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plus</a:t>
            </a:r>
            <a:r>
              <a:rPr lang="fr-CA" sz="3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et on oublie </a:t>
            </a:r>
            <a:r>
              <a:rPr lang="fr-CA" sz="3300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moins</a:t>
            </a:r>
            <a:r>
              <a:rPr lang="fr-CA" sz="33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endParaRPr lang="fr-CA" sz="3300" dirty="0">
              <a:solidFill>
                <a:srgbClr val="90C22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fr-CA" sz="3500" dirty="0">
              <a:solidFill>
                <a:srgbClr val="90C22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700" y="66271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82494"/>
            <a:ext cx="12192000" cy="10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752600"/>
            <a:ext cx="9994900" cy="4874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Croire que l’on peut devenir meilleur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 études démontrent que si vous pensez que vous pouvez vous améliorer, vous serez plus motivés;</a:t>
            </a:r>
          </a:p>
          <a:p>
            <a:pPr marL="0" indent="0">
              <a:buNone/>
            </a:pPr>
            <a:endParaRPr lang="fr-CA" sz="2400" dirty="0">
              <a:solidFill>
                <a:srgbClr val="90C22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Vous serez plus persévérants;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 c’est difficile, je dois me pratiquer plus.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 je fais des erreurs, je peux les corriger en faisant attention.</a:t>
            </a:r>
          </a:p>
          <a:p>
            <a:pPr marL="457200" lvl="1" indent="0">
              <a:buNone/>
            </a:pPr>
            <a:endParaRPr lang="fr-CA" sz="2400" dirty="0">
              <a:solidFill>
                <a:srgbClr val="90C22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Ceux qui croient qu’ils sont meilleurs activent plus leur cerveau.</a:t>
            </a:r>
            <a:endParaRPr lang="fr-CA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66271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88"/>
            <a:ext cx="12192000" cy="10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1" y="2979858"/>
            <a:ext cx="89618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32060" y="2103713"/>
            <a:ext cx="8229600" cy="410445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Fais un tri 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 informations à retenir : recopie, surligne, etc.;</a:t>
            </a:r>
          </a:p>
          <a:p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Organise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: fais un schéma, un graphique, un tableau, une ligne du temps, etc.;</a:t>
            </a:r>
          </a:p>
          <a:p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Élabore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tes connaissances en faisant des liens avec tes connaissances antérieures (exemples concrets);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59556" y="6381328"/>
            <a:ext cx="4184104" cy="365125"/>
          </a:xfrm>
        </p:spPr>
        <p:txBody>
          <a:bodyPr/>
          <a:lstStyle/>
          <a:p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Léah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Watchorn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Orthopédagogue, ESGR, 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1" y="494230"/>
            <a:ext cx="89618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635" y="581133"/>
            <a:ext cx="8229600" cy="1352593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br>
              <a:rPr lang="fr-CA" cap="none" dirty="0">
                <a:latin typeface="Janda Closer To Free" panose="02000503000000020003" pitchFamily="2" charset="0"/>
              </a:rPr>
            </a:br>
            <a:r>
              <a:rPr lang="fr-CA" sz="2800" dirty="0">
                <a:latin typeface="Janda Closer To Free" panose="02000503000000020003" pitchFamily="2" charset="0"/>
              </a:rPr>
              <a:t>organise, élabore…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527635" y="6485739"/>
            <a:ext cx="4256112" cy="365125"/>
          </a:xfrm>
        </p:spPr>
        <p:txBody>
          <a:bodyPr/>
          <a:lstStyle/>
          <a:p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Léah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Watchorn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Orthopédagogue, ESGR, 2017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2" y="1933726"/>
            <a:ext cx="2609923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4" y="3993981"/>
            <a:ext cx="3650372" cy="21539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4" y="4081264"/>
            <a:ext cx="3928255" cy="21676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99" y="2006320"/>
            <a:ext cx="2194311" cy="17126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" y="129260"/>
            <a:ext cx="896189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69056" y="1891700"/>
            <a:ext cx="8229600" cy="4320480"/>
          </a:xfrm>
          <a:noFill/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Pour retenir l’ordre des planètes, on utilise les phrases mnémotechniques suivantes:</a:t>
            </a:r>
          </a:p>
          <a:p>
            <a:pPr marL="0" indent="0">
              <a:buNone/>
            </a:pP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on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ieux,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’as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J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eté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ur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U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 </a:t>
            </a:r>
            <a:r>
              <a:rPr lang="fr-C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fr-CA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avette.</a:t>
            </a:r>
          </a:p>
          <a:p>
            <a:pPr marL="0" indent="0">
              <a:buNone/>
            </a:pPr>
            <a:r>
              <a:rPr lang="fr-CA" sz="26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ou</a:t>
            </a:r>
          </a:p>
          <a:p>
            <a:pPr marL="0" indent="0">
              <a:buNone/>
            </a:pP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on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ioloncelle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ombe,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ais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J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e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auve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U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 </a:t>
            </a:r>
            <a:r>
              <a:rPr lang="fr-CA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ote.</a:t>
            </a:r>
          </a:p>
          <a:p>
            <a:endParaRPr lang="fr-CA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Demande à un adulte ou à un ami de te poser des questions, explique-lui ce que tu as retenu et compris.</a:t>
            </a:r>
          </a:p>
          <a:p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Discute avec tes grands-parents, parents ou tes amis des éléments que tu as du mal à retenir, demande-leur de t’en parler.</a:t>
            </a:r>
          </a:p>
          <a:p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Prépare des cartes de questions qui pourront t’aider à réviser.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79208" y="6381328"/>
            <a:ext cx="4184105" cy="365125"/>
          </a:xfrm>
        </p:spPr>
        <p:txBody>
          <a:bodyPr/>
          <a:lstStyle/>
          <a:p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Léah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CA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Watchorn</a:t>
            </a:r>
            <a:r>
              <a:rPr lang="fr-CA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Orthopédagogue, ESGR, 2017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60" y="2463200"/>
            <a:ext cx="2552182" cy="14401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89" y="286868"/>
            <a:ext cx="8961897" cy="16094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69056" y="1320200"/>
            <a:ext cx="8229600" cy="1143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CA" sz="2800" cap="none" dirty="0">
                <a:latin typeface="Janda Closer To Free" panose="02000503000000020003" pitchFamily="2" charset="0"/>
              </a:rPr>
              <a:t>Reformule, discute ou explique</a:t>
            </a:r>
          </a:p>
        </p:txBody>
      </p:sp>
    </p:spTree>
    <p:extLst>
      <p:ext uri="{BB962C8B-B14F-4D97-AF65-F5344CB8AC3E}">
        <p14:creationId xmlns:p14="http://schemas.microsoft.com/office/powerpoint/2010/main" val="266472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3" y="37170"/>
            <a:ext cx="9558792" cy="67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50056" y="621700"/>
            <a:ext cx="8229600" cy="4320480"/>
          </a:xfr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rgbClr val="90C226"/>
                </a:solidFill>
                <a:latin typeface="Janda Closer To Free" panose="02000503000000020003" pitchFamily="2" charset="0"/>
                <a:cs typeface="Segoe UI Light" panose="020B0502040204020203" pitchFamily="34" charset="0"/>
              </a:rPr>
              <a:t>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Masson, Steve – Professeur de didactique UQAM</a:t>
            </a:r>
          </a:p>
          <a:p>
            <a:pPr marL="0" indent="0">
              <a:buNone/>
            </a:pP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https://vimeo.com/166054137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 err="1">
                <a:latin typeface="Segoe UI Light"/>
                <a:cs typeface="Segoe UI Light"/>
              </a:rPr>
              <a:t>Watchorn</a:t>
            </a:r>
            <a:r>
              <a:rPr lang="fr-CA" sz="2400">
                <a:latin typeface="Segoe UI Light"/>
                <a:cs typeface="Segoe UI Light"/>
              </a:rPr>
              <a:t>, Leah – Orthopédagogue CSSPO, ESGR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400">
                <a:latin typeface="Segoe UI Light"/>
                <a:cs typeface="Segoe UI Light"/>
              </a:rPr>
              <a:t>Dubreuil, Manon - Orthopédagogue CSSPO, ESGR</a:t>
            </a:r>
          </a:p>
          <a:p>
            <a:pPr marL="0" indent="0">
              <a:buNone/>
            </a:pPr>
            <a:endParaRPr lang="fr-CA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798638"/>
            <a:ext cx="9601200" cy="2527513"/>
          </a:xfrm>
        </p:spPr>
        <p:txBody>
          <a:bodyPr>
            <a:normAutofit/>
          </a:bodyPr>
          <a:lstStyle/>
          <a:p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Apprendre, c’est </a:t>
            </a:r>
            <a:r>
              <a:rPr lang="fr-CA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établir de </a:t>
            </a:r>
            <a:r>
              <a:rPr lang="fr-CA" sz="2400" b="1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nouvelles connexions </a:t>
            </a:r>
            <a:r>
              <a:rPr lang="fr-CA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entre les neurones du cerveau</a:t>
            </a: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Une fois créées, ces connexions peuvent se renforcer ou s’estomper, voire même disparaitre. </a:t>
            </a:r>
          </a:p>
          <a:p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Pour mieux comprendre le fonctionnement du cerveau lors de l’apprentissage, les scientifiques utilisent l’image d’un </a:t>
            </a:r>
            <a:r>
              <a:rPr lang="fr-CA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apprenant qui marche dans une forêt</a:t>
            </a: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vierge bondée de végétation.</a:t>
            </a:r>
          </a:p>
        </p:txBody>
      </p:sp>
      <p:pic>
        <p:nvPicPr>
          <p:cNvPr id="1026" name="Picture 2" descr="apprentissage-cerveau-fo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75" y="4224551"/>
            <a:ext cx="3881625" cy="25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475" y="6582733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48"/>
            <a:ext cx="12192000" cy="12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6835" y="2065977"/>
            <a:ext cx="3992732" cy="576262"/>
          </a:xfrm>
        </p:spPr>
        <p:txBody>
          <a:bodyPr/>
          <a:lstStyle/>
          <a:p>
            <a:r>
              <a:rPr lang="fr-CA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 forêt</a:t>
            </a:r>
          </a:p>
        </p:txBody>
      </p:sp>
      <p:pic>
        <p:nvPicPr>
          <p:cNvPr id="7" name="Picture 2" descr="apprentissage-cerveau-for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5" y="2802923"/>
            <a:ext cx="4074448" cy="27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4986338" y="2074554"/>
            <a:ext cx="3992562" cy="576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L’apprenant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6193" y="2642239"/>
            <a:ext cx="5084645" cy="3354060"/>
          </a:xfrm>
        </p:spPr>
        <p:txBody>
          <a:bodyPr>
            <a:noAutofit/>
          </a:bodyPr>
          <a:lstStyle/>
          <a:p>
            <a:pPr algn="just"/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 départ, il est </a:t>
            </a:r>
            <a:r>
              <a:rPr lang="fr-CA" sz="24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difficile</a:t>
            </a: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pour l’apprenant de se déplacer d’un point à un autre dans la forêt. Il doit écraser les branches et les feuilles afin de tracer un sentier. Or, plus il repasse souvent dans un sentier, plus il est </a:t>
            </a:r>
            <a:r>
              <a:rPr lang="fr-CA" sz="2400" b="1" dirty="0">
                <a:solidFill>
                  <a:srgbClr val="729D5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facile</a:t>
            </a: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pour l’apprenant d’y circuler et de se déplacer du point A au point B. En revanche, s’il n’emprunte pas souvent un sentier, celui-ci disparait petit à petit, car la végétation repousse.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" y="694258"/>
            <a:ext cx="9742252" cy="13717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400" y="65382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</p:spTree>
    <p:extLst>
      <p:ext uri="{BB962C8B-B14F-4D97-AF65-F5344CB8AC3E}">
        <p14:creationId xmlns:p14="http://schemas.microsoft.com/office/powerpoint/2010/main" val="35843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23989"/>
            <a:ext cx="9088966" cy="4710111"/>
          </a:xfrm>
        </p:spPr>
        <p:txBody>
          <a:bodyPr>
            <a:normAutofit/>
          </a:bodyPr>
          <a:lstStyle/>
          <a:p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Être présent en classe et avoir une </a:t>
            </a:r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écoute active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c’est-à-dire poser des questions et participer à la discussion sont des moyens efficaces de commencer à créer des liens.  </a:t>
            </a:r>
            <a:b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**Tu t’es absenté, c’est ton devoir d’aller voir ton enseignant(e) pour savoir ce que tu as manqué…</a:t>
            </a:r>
          </a:p>
          <a:p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Prévoir, dans ton horaire, des périodes d’étude </a:t>
            </a:r>
          </a:p>
          <a:p>
            <a:pPr marL="0" indent="0" algn="ctr">
              <a:buNone/>
            </a:pP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(30 minutes – 5 minutes de pause – 30 minutes, etc.)</a:t>
            </a:r>
          </a:p>
          <a:p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Choisir ton environnement de travail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: un endroit calme, où les distractions sont rares et où tu peux organiser tes documents est essentiel.</a:t>
            </a:r>
          </a:p>
          <a:p>
            <a:endParaRPr lang="fr-CA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/>
        </p:nvSpPr>
        <p:spPr>
          <a:xfrm>
            <a:off x="369652" y="6492875"/>
            <a:ext cx="411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9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Léah</a:t>
            </a:r>
            <a:r>
              <a:rPr lang="fr-CA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CA" sz="9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Watchorn</a:t>
            </a:r>
            <a:r>
              <a:rPr lang="fr-CA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Orthopédagogue, ESGR, 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2" y="534356"/>
            <a:ext cx="877900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/>
        </p:nvSpPr>
        <p:spPr>
          <a:xfrm>
            <a:off x="369652" y="6492875"/>
            <a:ext cx="411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9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Léah</a:t>
            </a:r>
            <a:r>
              <a:rPr lang="fr-CA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CA" sz="9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Watchorn</a:t>
            </a:r>
            <a:r>
              <a:rPr lang="fr-CA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Orthopédagogue, ESGR, 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34356"/>
            <a:ext cx="8779001" cy="142049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7334" y="1449389"/>
            <a:ext cx="8596668" cy="3880773"/>
          </a:xfrm>
        </p:spPr>
        <p:txBody>
          <a:bodyPr>
            <a:noAutofit/>
          </a:bodyPr>
          <a:lstStyle/>
          <a:p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La concentration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: Garde un calepin à côté de toi au cas où tes pensées sont occupées avec autre chose.  Note tes idées et tu y reviendras quand tu auras terminé ton étude.</a:t>
            </a:r>
          </a:p>
          <a:p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Active tes connaissances antérieures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: souviens-toi de ce que tu as entendu, appris, lu en classe… (de là l’importance d’écouter).</a:t>
            </a:r>
          </a:p>
          <a:p>
            <a:r>
              <a:rPr lang="fr-CA" sz="280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Bien dormir </a:t>
            </a:r>
            <a:r>
              <a:rPr lang="fr-CA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avant d’étudier et avant une évaluation est essentiel à une bonne rétention de l’information et à un bon rappel lors de l’examen.</a:t>
            </a:r>
          </a:p>
          <a:p>
            <a:endParaRPr lang="fr-CA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00" y="1697038"/>
            <a:ext cx="9575800" cy="3941762"/>
          </a:xfrm>
        </p:spPr>
        <p:txBody>
          <a:bodyPr>
            <a:normAutofit lnSpcReduction="10000"/>
          </a:bodyPr>
          <a:lstStyle/>
          <a:p>
            <a:r>
              <a:rPr lang="fr-CA" sz="35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Surligner</a:t>
            </a:r>
            <a:r>
              <a:rPr lang="fr-CA" sz="35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ou </a:t>
            </a:r>
            <a:r>
              <a:rPr lang="fr-CA" sz="35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souligner</a:t>
            </a:r>
            <a:r>
              <a:rPr lang="fr-CA" sz="35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</a:p>
          <a:p>
            <a:pPr marL="400050" lvl="1" indent="0">
              <a:buNone/>
            </a:pPr>
            <a:r>
              <a:rPr lang="fr-CA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Cette stratégie, utilisée seule, n’est pas efficace dans l’encodage de l’information. Par contre, on peut utiliser cette stratégie dans une démarche d’étude;</a:t>
            </a:r>
          </a:p>
          <a:p>
            <a:pPr marL="0" indent="0">
              <a:buNone/>
            </a:pPr>
            <a:endParaRPr lang="fr-CA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CA" sz="35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Relire</a:t>
            </a: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les notes de cours est tout aussi inefficace.</a:t>
            </a:r>
          </a:p>
          <a:p>
            <a:pPr marL="0" indent="0">
              <a:buNone/>
            </a:pPr>
            <a:endParaRPr lang="fr-CA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CA" sz="3500" dirty="0">
                <a:latin typeface="Segoe UI Light" panose="020B0502040204020203" pitchFamily="34" charset="0"/>
                <a:cs typeface="Segoe UI Light" panose="020B0502040204020203" pitchFamily="34" charset="0"/>
              </a:rPr>
              <a:t>Résumer</a:t>
            </a:r>
            <a:r>
              <a:rPr lang="fr-CA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peut être utile pour ceux qui en ont la capacité.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66271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58016"/>
            <a:ext cx="12192000" cy="10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:\Users\michaudk\AppData\Local\Microsoft\Windows\INetCache\Content.MSO\E924398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18" y="2547938"/>
            <a:ext cx="2951163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20" y="536084"/>
            <a:ext cx="867536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00" y="1435100"/>
            <a:ext cx="97409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S’entraîner à activer son cerveau le plus souvent possibles.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Essayer de se souvenir de l’information apprise plutôt que simplement la relire.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essaie de se souvenir du sujet du cours, des éléments importants, des concepts-clés. Si on ne souvient pas, on peut relire nos notes et tenter à nouveau cette stratégie.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Refaire les tests et les exercices.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Préparer des questions et s’entraîner à y répondre.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90C2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Étudier avec un collègue de classe en se posant des questions.</a:t>
            </a:r>
          </a:p>
          <a:p>
            <a:pPr marL="857250" lvl="1" indent="-457200">
              <a:buFont typeface="Wingdings" panose="05000000000000000000" pitchFamily="2" charset="2"/>
              <a:buChar char="q"/>
            </a:pPr>
            <a:endParaRPr lang="fr-CA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66271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84094"/>
            <a:ext cx="12192000" cy="10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3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200" y="1246200"/>
            <a:ext cx="9715500" cy="538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L’espacement du temps d’étude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Étudier plus souvent, mais moins longtemps chaque fois;</a:t>
            </a:r>
          </a:p>
          <a:p>
            <a:pPr marL="457200" lvl="1" indent="0">
              <a:buNone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lvl="1" indent="0">
              <a:buNone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lvl="1" indent="0">
              <a:buNone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lvl="1" indent="0">
              <a:buNone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 pas faire trop longtemps la même chose;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Durant une période d’étude, réviser plus d’un sujet;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 faire un calendrier;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Bien dormir;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Étudier un peu la veille de l’évaluation.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200" y="6627168"/>
            <a:ext cx="3251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Source : Steve Masson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27825"/>
              </p:ext>
            </p:extLst>
          </p:nvPr>
        </p:nvGraphicFramePr>
        <p:xfrm>
          <a:off x="737394" y="2421730"/>
          <a:ext cx="8978103" cy="147717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96951">
                  <a:extLst>
                    <a:ext uri="{9D8B030D-6E8A-4147-A177-3AD203B41FA5}">
                      <a16:colId xmlns:a16="http://schemas.microsoft.com/office/drawing/2014/main" val="1746196101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797183505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3000288422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2047997664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2809139542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249031868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1707736895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396282868"/>
                    </a:ext>
                  </a:extLst>
                </a:gridCol>
                <a:gridCol w="997644">
                  <a:extLst>
                    <a:ext uri="{9D8B030D-6E8A-4147-A177-3AD203B41FA5}">
                      <a16:colId xmlns:a16="http://schemas.microsoft.com/office/drawing/2014/main" val="3348707906"/>
                    </a:ext>
                  </a:extLst>
                </a:gridCol>
              </a:tblGrid>
              <a:tr h="369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 temps </a:t>
                      </a:r>
                      <a:endParaRPr lang="fr-CA" sz="2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67008"/>
                  </a:ext>
                </a:extLst>
              </a:tr>
              <a:tr h="369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Étudiant 1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 heures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80852"/>
                  </a:ext>
                </a:extLst>
              </a:tr>
              <a:tr h="369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Étudiant 2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heure</a:t>
                      </a:r>
                      <a:endParaRPr lang="fr-CA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50504"/>
                  </a:ext>
                </a:extLst>
              </a:tr>
              <a:tr h="369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Étudiant 3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½ heure</a:t>
                      </a:r>
                      <a:endParaRPr lang="fr-CA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29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40283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20594"/>
            <a:ext cx="12192000" cy="10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5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1F41D07967042B64BED776D5BD01C" ma:contentTypeVersion="14" ma:contentTypeDescription="Crée un document." ma:contentTypeScope="" ma:versionID="404d536fbc65eed1866cc368df03728b">
  <xsd:schema xmlns:xsd="http://www.w3.org/2001/XMLSchema" xmlns:xs="http://www.w3.org/2001/XMLSchema" xmlns:p="http://schemas.microsoft.com/office/2006/metadata/properties" xmlns:ns2="7c3994aa-c73c-4077-b948-49e8d4cd1e84" xmlns:ns3="6ccf51e7-b351-400e-a453-54b150881c46" targetNamespace="http://schemas.microsoft.com/office/2006/metadata/properties" ma:root="true" ma:fieldsID="b4b24b1d5c4d328955664795c4111227" ns2:_="" ns3:_="">
    <xsd:import namespace="7c3994aa-c73c-4077-b948-49e8d4cd1e84"/>
    <xsd:import namespace="6ccf51e7-b351-400e-a453-54b150881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94aa-c73c-4077-b948-49e8d4cd1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f51e7-b351-400e-a453-54b150881c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A758D-5542-4891-981B-9D46571C28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D95B51-110B-4E5E-94B7-8E368F3D3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F8197-D4F6-4AC2-ACF4-A67A4A028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994aa-c73c-4077-b948-49e8d4cd1e84"/>
    <ds:schemaRef ds:uri="6ccf51e7-b351-400e-a453-54b150881c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1596</TotalTime>
  <Words>941</Words>
  <Application>Microsoft Office PowerPoint</Application>
  <PresentationFormat>Grand écran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organise, élabore…</vt:lpstr>
      <vt:lpstr>Reformule, discute ou explique</vt:lpstr>
      <vt:lpstr>Présentation PowerPoint</vt:lpstr>
      <vt:lpstr>Présentation PowerPoint</vt:lpstr>
    </vt:vector>
  </TitlesOfParts>
  <Company>Commission scolaire des Portages de l'Outaouais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stratégies d’étude</dc:title>
  <dc:creator>Karine Michaud</dc:creator>
  <cp:lastModifiedBy>Karine Michaud</cp:lastModifiedBy>
  <cp:revision>32</cp:revision>
  <dcterms:created xsi:type="dcterms:W3CDTF">2021-01-12T15:42:14Z</dcterms:created>
  <dcterms:modified xsi:type="dcterms:W3CDTF">2024-06-25T13:54:12Z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0x010100A4E1F41D07967042B64BED776D5BD01C</vt:lpwstr>
  </property>
  <property fmtid="{D5CDD505-2E9C-101B-9397-08002B2CF9AE}" pid="3" name="MSIP_Label_e256d882-c11f-4ba7-9f2f-603760ea0248_Enabled">
    <vt:lpwstr>true</vt:lpwstr>
  </property>
  <property fmtid="{D5CDD505-2E9C-101B-9397-08002B2CF9AE}" pid="4" name="MSIP_Label_e256d882-c11f-4ba7-9f2f-603760ea0248_SetDate">
    <vt:lpwstr>2024-06-25T13:53:15Z</vt:lpwstr>
  </property>
  <property fmtid="{D5CDD505-2E9C-101B-9397-08002B2CF9AE}" pid="5" name="MSIP_Label_e256d882-c11f-4ba7-9f2f-603760ea0248_Method">
    <vt:lpwstr>Standard</vt:lpwstr>
  </property>
  <property fmtid="{D5CDD505-2E9C-101B-9397-08002B2CF9AE}" pid="6" name="MSIP_Label_e256d882-c11f-4ba7-9f2f-603760ea0248_Name">
    <vt:lpwstr>defa4170-0d19-0005-0004-bc88714345d2</vt:lpwstr>
  </property>
  <property fmtid="{D5CDD505-2E9C-101B-9397-08002B2CF9AE}" pid="7" name="MSIP_Label_e256d882-c11f-4ba7-9f2f-603760ea0248_SiteId">
    <vt:lpwstr>2b3aef89-da74-46f5-9b03-003d069909e7</vt:lpwstr>
  </property>
  <property fmtid="{D5CDD505-2E9C-101B-9397-08002B2CF9AE}" pid="8" name="MSIP_Label_e256d882-c11f-4ba7-9f2f-603760ea0248_ActionId">
    <vt:lpwstr>b15789e7-9ca0-40ef-a92f-f5174ec6cdd6</vt:lpwstr>
  </property>
  <property fmtid="{D5CDD505-2E9C-101B-9397-08002B2CF9AE}" pid="9" name="MSIP_Label_e256d882-c11f-4ba7-9f2f-603760ea0248_ContentBits">
    <vt:lpwstr>0</vt:lpwstr>
  </property>
</Properties>
</file>